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6858000" cx="9144000"/>
  <p:notesSz cx="6858000" cy="9144000"/>
  <p:embeddedFontLst>
    <p:embeddedFont>
      <p:font typeface="Quattrocento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QuattrocentoSans-regular.fntdata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font" Target="fonts/QuattrocentoSans-italic.fntdata"/><Relationship Id="rId23" Type="http://schemas.openxmlformats.org/officeDocument/2006/relationships/slide" Target="slides/slide18.xml"/><Relationship Id="rId45" Type="http://schemas.openxmlformats.org/officeDocument/2006/relationships/font" Target="fonts/QuattrocentoSa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QuattrocentoSans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uk-U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32a132e72c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32a132e72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232a132e72c_0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32a132e72c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32a132e72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232a132e72c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32a132e72c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32a132e72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32a132e72c_0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32a132e72c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32a132e72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232a132e72c_0_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00"/>
            </a:gs>
            <a:gs pos="74000">
              <a:srgbClr val="33CCFF"/>
            </a:gs>
            <a:gs pos="83000">
              <a:srgbClr val="00B0F0"/>
            </a:gs>
            <a:gs pos="100000">
              <a:srgbClr val="0070C0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0.jpg"/><Relationship Id="rId5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Relationship Id="rId4" Type="http://schemas.openxmlformats.org/officeDocument/2006/relationships/image" Target="../media/image18.jpg"/><Relationship Id="rId5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ordwall.net/uk/resource/55189958" TargetMode="External"/><Relationship Id="rId4" Type="http://schemas.openxmlformats.org/officeDocument/2006/relationships/hyperlink" Target="https://wordwall.net/uk/resource/55189958" TargetMode="External"/><Relationship Id="rId5" Type="http://schemas.openxmlformats.org/officeDocument/2006/relationships/hyperlink" Target="https://wordwall.net/uk/resource/55189958" TargetMode="External"/><Relationship Id="rId6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PpDbxbza_uw" TargetMode="External"/><Relationship Id="rId4" Type="http://schemas.openxmlformats.org/officeDocument/2006/relationships/image" Target="../media/image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youtube.com/watch?v=m0-oF5wlN-Y" TargetMode="External"/><Relationship Id="rId4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gfYaf3VT-VM" TargetMode="External"/><Relationship Id="rId4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ordwall.net/uk/resource/55190681" TargetMode="External"/><Relationship Id="rId4" Type="http://schemas.openxmlformats.org/officeDocument/2006/relationships/hyperlink" Target="https://wordwall.net/uk/resource/55190681" TargetMode="External"/><Relationship Id="rId5" Type="http://schemas.openxmlformats.org/officeDocument/2006/relationships/hyperlink" Target="https://wordwall.net/uk/resource/55190681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youtube.com/watch?v=iHQdbI0dD0I" TargetMode="External"/><Relationship Id="rId4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Relationship Id="rId4" Type="http://schemas.openxmlformats.org/officeDocument/2006/relationships/image" Target="../media/image39.jpg"/><Relationship Id="rId5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5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jpg"/><Relationship Id="rId4" Type="http://schemas.openxmlformats.org/officeDocument/2006/relationships/image" Target="../media/image4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jpg"/><Relationship Id="rId4" Type="http://schemas.openxmlformats.org/officeDocument/2006/relationships/image" Target="../media/image4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Relationship Id="rId4" Type="http://schemas.openxmlformats.org/officeDocument/2006/relationships/image" Target="../media/image29.png"/><Relationship Id="rId5" Type="http://schemas.openxmlformats.org/officeDocument/2006/relationships/image" Target="../media/image3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jpg"/><Relationship Id="rId4" Type="http://schemas.openxmlformats.org/officeDocument/2006/relationships/image" Target="../media/image5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Relationship Id="rId4" Type="http://schemas.openxmlformats.org/officeDocument/2006/relationships/image" Target="../media/image5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Relationship Id="rId4" Type="http://schemas.openxmlformats.org/officeDocument/2006/relationships/image" Target="../media/image45.jpg"/><Relationship Id="rId5" Type="http://schemas.openxmlformats.org/officeDocument/2006/relationships/image" Target="../media/image3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4.jpg"/><Relationship Id="rId4" Type="http://schemas.openxmlformats.org/officeDocument/2006/relationships/image" Target="../media/image5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www.youtube.com/watch?v=-Cr0ojqAZd0" TargetMode="External"/><Relationship Id="rId4" Type="http://schemas.openxmlformats.org/officeDocument/2006/relationships/image" Target="../media/image4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9" name="Google Shape;89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8" y="188640"/>
            <a:ext cx="9113837" cy="648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88" y="188640"/>
            <a:ext cx="2060575" cy="2036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TO - News: НАТО і реагування на надзвичайні ситуації цивільного характеру:  20 років з часу створення Євроатлантичного центру координації реагування на  катастрофи , 03-Jun.-2018" id="155" name="Google Shape;15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759257"/>
            <a:ext cx="6228184" cy="350385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>
            <p:ph type="title"/>
          </p:nvPr>
        </p:nvSpPr>
        <p:spPr>
          <a:xfrm>
            <a:off x="457200" y="82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b="1" lang="uk-UA" sz="4400">
                <a:latin typeface="Times New Roman"/>
                <a:ea typeface="Times New Roman"/>
                <a:cs typeface="Times New Roman"/>
                <a:sym typeface="Times New Roman"/>
              </a:rPr>
              <a:t>НС Техногенного характеру</a:t>
            </a:r>
            <a:br>
              <a:rPr b="1" lang="uk-UA" sz="44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pic>
        <p:nvPicPr>
          <p:cNvPr descr="Планування дій у надзвичайних ситуаціях" id="157" name="Google Shape;15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322591"/>
            <a:ext cx="6477000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адзвичайні ситуації соціального, природнього та техногенного походження,  причини їх виникнення" id="158" name="Google Shape;15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2780" y="1902258"/>
            <a:ext cx="4465806" cy="30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>
            <p:ph type="title"/>
          </p:nvPr>
        </p:nvSpPr>
        <p:spPr>
          <a:xfrm>
            <a:off x="457200" y="274638"/>
            <a:ext cx="8229600" cy="1786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b="1" lang="uk-UA" sz="4400">
                <a:latin typeface="Times New Roman"/>
                <a:ea typeface="Times New Roman"/>
                <a:cs typeface="Times New Roman"/>
                <a:sym typeface="Times New Roman"/>
              </a:rPr>
              <a:t>НС Соціально-політичного характеру</a:t>
            </a:r>
            <a:br>
              <a:rPr b="1" lang="uk-UA" sz="44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pic>
        <p:nvPicPr>
          <p:cNvPr descr="Презентация на тему: Надзвичайні ситуації природного характеру — це" id="164" name="Google Shape;16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53565"/>
            <a:ext cx="5914008" cy="44297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ебезпеки соціального характеру" id="165" name="Google Shape;16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2160" y="2852936"/>
            <a:ext cx="2857500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b="1" lang="uk-UA">
                <a:latin typeface="Times New Roman"/>
                <a:ea typeface="Times New Roman"/>
                <a:cs typeface="Times New Roman"/>
                <a:sym typeface="Times New Roman"/>
              </a:rPr>
              <a:t>НС В</a:t>
            </a:r>
            <a:r>
              <a:rPr b="1" lang="uk-UA" sz="4400">
                <a:latin typeface="Times New Roman"/>
                <a:ea typeface="Times New Roman"/>
                <a:cs typeface="Times New Roman"/>
                <a:sym typeface="Times New Roman"/>
              </a:rPr>
              <a:t>оєнного характеру</a:t>
            </a:r>
            <a:br>
              <a:rPr b="1" lang="uk-UA" sz="44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pic>
        <p:nvPicPr>
          <p:cNvPr descr="Дії населення в умовах надзвичайних ситуацій військового характеру –  Сучасний журнал про безпеку – Надзвичайна ситуація +" id="171" name="Google Shape;17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041" y="1786038"/>
            <a:ext cx="4979031" cy="3317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резентация на тему: Надзвичайні ситуації природного характеру — це" id="172" name="Google Shape;17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4088" y="3930940"/>
            <a:ext cx="3515883" cy="26369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олодимир &quot;Історик&quot; Лисаченко: січня 2016" id="173" name="Google Shape;17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9671" y="1197300"/>
            <a:ext cx="3430801" cy="25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457200" y="152099"/>
            <a:ext cx="8229600" cy="2880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uk-UA" sz="7200" u="sng">
                <a:solidFill>
                  <a:schemeClr val="hlink"/>
                </a:solidFill>
                <a:hlinkClick r:id="rId3"/>
              </a:rPr>
              <a:t>Вікторіна </a:t>
            </a:r>
            <a:br>
              <a:rPr lang="uk-UA" sz="7200" u="sng">
                <a:solidFill>
                  <a:schemeClr val="hlink"/>
                </a:solidFill>
                <a:hlinkClick r:id="rId4"/>
              </a:rPr>
            </a:br>
            <a:r>
              <a:rPr lang="uk-UA" sz="7200" u="sng">
                <a:solidFill>
                  <a:schemeClr val="hlink"/>
                </a:solidFill>
                <a:hlinkClick r:id="rId5"/>
              </a:rPr>
              <a:t>«Цивільний захист»</a:t>
            </a:r>
            <a:endParaRPr sz="7200"/>
          </a:p>
        </p:txBody>
      </p:sp>
      <p:pic>
        <p:nvPicPr>
          <p:cNvPr descr="Юних одеситів запрошують до участі в онлайн-вікторині до Дня визволення  Одеси — Новини — Офіційний сайт міста Одеса" id="179" name="Google Shape;179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75656" y="3212976"/>
            <a:ext cx="5948266" cy="331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lang="uk-UA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Пам’ятайте!</a:t>
            </a:r>
            <a:endParaRPr b="1" sz="6600"/>
          </a:p>
        </p:txBody>
      </p:sp>
      <p:sp>
        <p:nvSpPr>
          <p:cNvPr id="185" name="Google Shape;185;p26"/>
          <p:cNvSpPr txBox="1"/>
          <p:nvPr/>
        </p:nvSpPr>
        <p:spPr>
          <a:xfrm>
            <a:off x="481281" y="872375"/>
            <a:ext cx="8229600" cy="260019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Дисципліна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Організованість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Суворе виконання без поспіху правил поведінки під час НС </a:t>
            </a:r>
            <a:endParaRPr/>
          </a:p>
        </p:txBody>
      </p:sp>
      <p:sp>
        <p:nvSpPr>
          <p:cNvPr id="186" name="Google Shape;186;p26"/>
          <p:cNvSpPr txBox="1"/>
          <p:nvPr/>
        </p:nvSpPr>
        <p:spPr>
          <a:xfrm>
            <a:off x="873266" y="3683742"/>
            <a:ext cx="7339712" cy="661207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разі НС телефонуй в служби порятунку. 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7" name="Google Shape;18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846" y="4653136"/>
            <a:ext cx="2678551" cy="2024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>
            <p:ph type="title"/>
          </p:nvPr>
        </p:nvSpPr>
        <p:spPr>
          <a:xfrm>
            <a:off x="457200" y="6329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uk-UA"/>
              <a:t>Учень 5-А класу Бондаренко Степан</a:t>
            </a:r>
            <a:endParaRPr b="1"/>
          </a:p>
        </p:txBody>
      </p:sp>
      <p:pic>
        <p:nvPicPr>
          <p:cNvPr id="193" name="Google Shape;193;p27" title="video 2023 04 17 21 13 1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58717"/>
            <a:ext cx="8902625" cy="500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>
            <p:ph type="title"/>
          </p:nvPr>
        </p:nvSpPr>
        <p:spPr>
          <a:xfrm>
            <a:off x="457200" y="0"/>
            <a:ext cx="8229600" cy="1930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b="1" lang="uk-UA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Фізкультхвилинка </a:t>
            </a:r>
            <a:br>
              <a:rPr b="1" lang="uk-UA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uk-UA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«Крокуй до укриття!»</a:t>
            </a:r>
            <a:endParaRPr sz="7200"/>
          </a:p>
        </p:txBody>
      </p:sp>
      <p:pic>
        <p:nvPicPr>
          <p:cNvPr id="199" name="Google Shape;199;p28" title="video 2023 04 18 17 44 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30300"/>
            <a:ext cx="9144000" cy="514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b="1" lang="uk-UA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Індивідуальні засоби захисту </a:t>
            </a:r>
            <a:endParaRPr b="1" sz="8000"/>
          </a:p>
        </p:txBody>
      </p:sp>
      <p:pic>
        <p:nvPicPr>
          <p:cNvPr descr="Спецодяг, спецвзуття та інші засоби індивідуального захисту застосовуються  в різних галузях| Система оптимум" id="205" name="Google Shape;20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4524" y="1484784"/>
            <a:ext cx="9181020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9"/>
          <p:cNvSpPr txBox="1"/>
          <p:nvPr/>
        </p:nvSpPr>
        <p:spPr>
          <a:xfrm>
            <a:off x="166762" y="819834"/>
            <a:ext cx="89644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спеціальні засоби, які використовуються для відвертання або зменшення дії на організм шкідливих і небезпечних виробничих чинників, а також для захисту від забруднення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>
            <p:ph type="title"/>
          </p:nvPr>
        </p:nvSpPr>
        <p:spPr>
          <a:xfrm>
            <a:off x="0" y="77567"/>
            <a:ext cx="7139136" cy="8689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50505"/>
              </a:buClr>
              <a:buSzPts val="4400"/>
              <a:buFont typeface="Quattrocento Sans"/>
              <a:buNone/>
            </a:pPr>
            <a:r>
              <a:rPr b="1" i="0" lang="uk-UA">
                <a:solidFill>
                  <a:srgbClr val="05050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Одягання протигазу</a:t>
            </a:r>
            <a:endParaRPr/>
          </a:p>
        </p:txBody>
      </p:sp>
      <p:pic>
        <p:nvPicPr>
          <p:cNvPr id="212" name="Google Shape;212;p30" title="video 2023 04 18 18 24 4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98925"/>
            <a:ext cx="8595775" cy="521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/>
          <p:nvPr>
            <p:ph type="title"/>
          </p:nvPr>
        </p:nvSpPr>
        <p:spPr>
          <a:xfrm>
            <a:off x="251520" y="1700808"/>
            <a:ext cx="8229600" cy="2304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Times New Roman"/>
              <a:buNone/>
            </a:pPr>
            <a:r>
              <a:rPr b="1" lang="uk-UA" sz="5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Кросворд </a:t>
            </a:r>
            <a:br>
              <a:rPr b="1" lang="uk-UA" sz="5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</a:br>
            <a:r>
              <a:rPr b="1" lang="uk-UA" sz="5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«Природні катаклізми»</a:t>
            </a:r>
            <a:endParaRPr sz="11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806" y="0"/>
            <a:ext cx="80563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23" name="Google Shape;223;p32" title="video 2023 04 18 18 27 1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7500"/>
            <a:ext cx="9144000" cy="65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uk-UA" sz="3200"/>
              <a:t>Виставка малюнків до Дня цивільного захисту</a:t>
            </a:r>
            <a:endParaRPr b="1" sz="3200"/>
          </a:p>
        </p:txBody>
      </p:sp>
      <p:pic>
        <p:nvPicPr>
          <p:cNvPr id="229" name="Google Shape;229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324" y="1124960"/>
            <a:ext cx="3795464" cy="56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9228" y="1079844"/>
            <a:ext cx="4032448" cy="575572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/>
          <p:nvPr/>
        </p:nvSpPr>
        <p:spPr>
          <a:xfrm>
            <a:off x="2433950" y="6307375"/>
            <a:ext cx="4399500" cy="369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Якушевський Всеволод, 6-А клас</a:t>
            </a:r>
            <a:endParaRPr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9952" y="3501008"/>
            <a:ext cx="5004048" cy="335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0"/>
            <a:ext cx="446337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3968" y="0"/>
            <a:ext cx="4860032" cy="3573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350"/>
            <a:ext cx="5353325" cy="40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/>
          <p:nvPr/>
        </p:nvSpPr>
        <p:spPr>
          <a:xfrm>
            <a:off x="335305" y="1906001"/>
            <a:ext cx="3672300" cy="461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Літвін Ростислав, 6-А клас</a:t>
            </a:r>
            <a:endParaRPr/>
          </a:p>
        </p:txBody>
      </p:sp>
      <p:pic>
        <p:nvPicPr>
          <p:cNvPr id="245" name="Google Shape;24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66675"/>
            <a:ext cx="4447975" cy="541747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5"/>
          <p:cNvSpPr txBox="1"/>
          <p:nvPr/>
        </p:nvSpPr>
        <p:spPr>
          <a:xfrm>
            <a:off x="4956775" y="5635775"/>
            <a:ext cx="4063200" cy="53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300">
                <a:latin typeface="Times New Roman"/>
                <a:ea typeface="Times New Roman"/>
                <a:cs typeface="Times New Roman"/>
                <a:sym typeface="Times New Roman"/>
              </a:rPr>
              <a:t>Боіштяну Ростислав, 5-Б клас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73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6"/>
          <p:cNvSpPr txBox="1"/>
          <p:nvPr/>
        </p:nvSpPr>
        <p:spPr>
          <a:xfrm>
            <a:off x="5812325" y="6002450"/>
            <a:ext cx="30000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Тихонов Влад, 9-А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175" y="494175"/>
            <a:ext cx="4301825" cy="573577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7"/>
          <p:cNvSpPr txBox="1"/>
          <p:nvPr/>
        </p:nvSpPr>
        <p:spPr>
          <a:xfrm>
            <a:off x="335944" y="6080579"/>
            <a:ext cx="4032300" cy="461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Кітіченко Нікіта, 5-А клас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9" name="Google Shape;25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875" y="700125"/>
            <a:ext cx="4301825" cy="573576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7"/>
          <p:cNvSpPr txBox="1"/>
          <p:nvPr/>
        </p:nvSpPr>
        <p:spPr>
          <a:xfrm>
            <a:off x="4959475" y="146025"/>
            <a:ext cx="43017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Целуйко Вікторія 5-А клас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20792">
            <a:off x="581395" y="1149479"/>
            <a:ext cx="4064876" cy="455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89889">
            <a:off x="4853786" y="1182797"/>
            <a:ext cx="4005221" cy="477210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8"/>
          <p:cNvSpPr/>
          <p:nvPr/>
        </p:nvSpPr>
        <p:spPr>
          <a:xfrm rot="460166">
            <a:off x="442016" y="5654372"/>
            <a:ext cx="3978792" cy="4001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Ткаченко Анастасія, 9-А клас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p38"/>
          <p:cNvSpPr/>
          <p:nvPr/>
        </p:nvSpPr>
        <p:spPr>
          <a:xfrm rot="255978">
            <a:off x="5132743" y="684350"/>
            <a:ext cx="3843149" cy="4617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Прилепін Максим, 9-А клас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850" y="737850"/>
            <a:ext cx="4257850" cy="533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2350" y="1078600"/>
            <a:ext cx="4257850" cy="532392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9"/>
          <p:cNvSpPr/>
          <p:nvPr/>
        </p:nvSpPr>
        <p:spPr>
          <a:xfrm>
            <a:off x="369375" y="6075775"/>
            <a:ext cx="3726000" cy="51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Пелешенко Максим, 9-А клас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39"/>
          <p:cNvSpPr/>
          <p:nvPr/>
        </p:nvSpPr>
        <p:spPr>
          <a:xfrm>
            <a:off x="4934219" y="501476"/>
            <a:ext cx="3974100" cy="461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Мельник Ростислав, 9-А клас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4730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7456" y="0"/>
            <a:ext cx="4896544" cy="350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47456" y="3429000"/>
            <a:ext cx="4896544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0"/>
          <p:cNvSpPr/>
          <p:nvPr/>
        </p:nvSpPr>
        <p:spPr>
          <a:xfrm>
            <a:off x="107504" y="6271253"/>
            <a:ext cx="3470565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Ульянов Артем, 9-А клас</a:t>
            </a:r>
            <a:endParaRPr/>
          </a:p>
        </p:txBody>
      </p:sp>
      <p:sp>
        <p:nvSpPr>
          <p:cNvPr id="286" name="Google Shape;286;p40"/>
          <p:cNvSpPr/>
          <p:nvPr/>
        </p:nvSpPr>
        <p:spPr>
          <a:xfrm>
            <a:off x="4256915" y="6457890"/>
            <a:ext cx="3215945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Гончарова Наталя, 9-А клас</a:t>
            </a:r>
            <a:endParaRPr/>
          </a:p>
        </p:txBody>
      </p:sp>
      <p:sp>
        <p:nvSpPr>
          <p:cNvPr id="287" name="Google Shape;287;p40"/>
          <p:cNvSpPr/>
          <p:nvPr/>
        </p:nvSpPr>
        <p:spPr>
          <a:xfrm>
            <a:off x="6348042" y="3099907"/>
            <a:ext cx="2795958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Франюк Анна, 9-А клас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50" y="460000"/>
            <a:ext cx="4277475" cy="53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5200" y="1071100"/>
            <a:ext cx="4147649" cy="538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1"/>
          <p:cNvSpPr txBox="1"/>
          <p:nvPr/>
        </p:nvSpPr>
        <p:spPr>
          <a:xfrm>
            <a:off x="176500" y="5844925"/>
            <a:ext cx="47967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Черняховський Владик, 1-А клас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41"/>
          <p:cNvSpPr txBox="1"/>
          <p:nvPr/>
        </p:nvSpPr>
        <p:spPr>
          <a:xfrm>
            <a:off x="5149600" y="312350"/>
            <a:ext cx="40740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Б</a:t>
            </a: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ринза Максимко, 1-А клас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457200" y="116632"/>
            <a:ext cx="8229600" cy="20742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lang="uk-UA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Кожен з нас має право на захист свого життя і здоров’я</a:t>
            </a:r>
            <a:br>
              <a:rPr b="1" lang="uk-UA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uk-UA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від наслідків аварій, катастроф, пожеж</a:t>
            </a:r>
            <a:br>
              <a:rPr b="1" lang="uk-UA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uk-UA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будь-якого стихійного лиха</a:t>
            </a:r>
            <a:endParaRPr b="1" sz="6000"/>
          </a:p>
        </p:txBody>
      </p:sp>
      <p:pic>
        <p:nvPicPr>
          <p:cNvPr descr="Щоденник Українців»: поділитися своєю історією війни може кожен |  Громадський Простір" id="102" name="Google Shape;102;p15"/>
          <p:cNvPicPr preferRelativeResize="0"/>
          <p:nvPr/>
        </p:nvPicPr>
        <p:blipFill rotWithShape="1">
          <a:blip r:embed="rId3">
            <a:alphaModFix/>
          </a:blip>
          <a:srcRect b="14977" l="0" r="0" t="14515"/>
          <a:stretch/>
        </p:blipFill>
        <p:spPr>
          <a:xfrm>
            <a:off x="827584" y="1961456"/>
            <a:ext cx="7488832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5550"/>
            <a:ext cx="3924374" cy="605677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2"/>
          <p:cNvSpPr txBox="1"/>
          <p:nvPr/>
        </p:nvSpPr>
        <p:spPr>
          <a:xfrm>
            <a:off x="152400" y="6056775"/>
            <a:ext cx="45720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Михальченко Елізавета, 5-А клас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4" name="Google Shape;30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847400"/>
            <a:ext cx="4105451" cy="589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2"/>
          <p:cNvSpPr txBox="1"/>
          <p:nvPr/>
        </p:nvSpPr>
        <p:spPr>
          <a:xfrm>
            <a:off x="4875300" y="293300"/>
            <a:ext cx="39243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Сімаков Кирилко, 1-А клас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9038"/>
            <a:ext cx="4563125" cy="60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0321" y="0"/>
            <a:ext cx="4380129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3175" y="3507450"/>
            <a:ext cx="4434425" cy="304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3"/>
          <p:cNvSpPr txBox="1"/>
          <p:nvPr/>
        </p:nvSpPr>
        <p:spPr>
          <a:xfrm>
            <a:off x="5114113" y="2953350"/>
            <a:ext cx="33027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Васюков Іоан, 9-Б клас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5" name="Google Shape;315;p43"/>
          <p:cNvSpPr txBox="1"/>
          <p:nvPr/>
        </p:nvSpPr>
        <p:spPr>
          <a:xfrm>
            <a:off x="176550" y="6303900"/>
            <a:ext cx="34248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Собакар Артем, 9-Б клас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43"/>
          <p:cNvSpPr txBox="1"/>
          <p:nvPr/>
        </p:nvSpPr>
        <p:spPr>
          <a:xfrm>
            <a:off x="4835725" y="6138250"/>
            <a:ext cx="38595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Афанас'єв Іван, 9-Б клас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6375" y="2672150"/>
            <a:ext cx="5581149" cy="41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3075" y="0"/>
            <a:ext cx="5270924" cy="367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4"/>
          <p:cNvSpPr txBox="1"/>
          <p:nvPr/>
        </p:nvSpPr>
        <p:spPr>
          <a:xfrm>
            <a:off x="899000" y="0"/>
            <a:ext cx="38703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Жуковіна  Влада, 9-В клас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44"/>
          <p:cNvSpPr txBox="1"/>
          <p:nvPr/>
        </p:nvSpPr>
        <p:spPr>
          <a:xfrm>
            <a:off x="4128400" y="6303900"/>
            <a:ext cx="4171800" cy="554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latin typeface="Times New Roman"/>
                <a:ea typeface="Times New Roman"/>
                <a:cs typeface="Times New Roman"/>
                <a:sym typeface="Times New Roman"/>
              </a:rPr>
              <a:t>Алабайдат Данилко, 1-А клас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224" y="503272"/>
            <a:ext cx="8680256" cy="58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404664"/>
            <a:ext cx="8280919" cy="6051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/>
          <p:nvPr>
            <p:ph type="title"/>
          </p:nvPr>
        </p:nvSpPr>
        <p:spPr>
          <a:xfrm>
            <a:off x="395536" y="0"/>
            <a:ext cx="8424936" cy="11381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uk-UA" sz="6000">
                <a:latin typeface="Times New Roman"/>
                <a:ea typeface="Times New Roman"/>
                <a:cs typeface="Times New Roman"/>
                <a:sym typeface="Times New Roman"/>
              </a:rPr>
              <a:t>Евакуація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Google Shape;341;p4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УДСНС України у Чернівецькій області&#10;cv.mns.gov.ua" id="342" name="Google Shape;342;p47" title="Правила евакуації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550" y="1294900"/>
            <a:ext cx="8707925" cy="535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uk-UA"/>
              <a:t>Підсумки</a:t>
            </a:r>
            <a:endParaRPr/>
          </a:p>
        </p:txBody>
      </p:sp>
      <p:sp>
        <p:nvSpPr>
          <p:cNvPr id="348" name="Google Shape;348;p48"/>
          <p:cNvSpPr txBox="1"/>
          <p:nvPr/>
        </p:nvSpPr>
        <p:spPr>
          <a:xfrm>
            <a:off x="971600" y="1772816"/>
            <a:ext cx="65527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 таке цивільний захист?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8"/>
          <p:cNvSpPr txBox="1"/>
          <p:nvPr/>
        </p:nvSpPr>
        <p:spPr>
          <a:xfrm>
            <a:off x="946253" y="3563238"/>
            <a:ext cx="65527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 що ви повинні завжди пам’ятати?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8"/>
          <p:cNvSpPr txBox="1"/>
          <p:nvPr/>
        </p:nvSpPr>
        <p:spPr>
          <a:xfrm>
            <a:off x="925105" y="2668027"/>
            <a:ext cx="65527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 таке надзвичайна ситуація?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Картинки рефлексия (70 фото) » Юмор, позитив и много смешных картинок" id="355" name="Google Shape;35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999" y="-2"/>
            <a:ext cx="685800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0"/>
          <p:cNvSpPr/>
          <p:nvPr/>
        </p:nvSpPr>
        <p:spPr>
          <a:xfrm>
            <a:off x="1691680" y="260648"/>
            <a:ext cx="499123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Дякуємо за роботу!</a:t>
            </a:r>
            <a:endParaRPr/>
          </a:p>
        </p:txBody>
      </p:sp>
      <p:sp>
        <p:nvSpPr>
          <p:cNvPr id="362" name="Google Shape;362;p50"/>
          <p:cNvSpPr/>
          <p:nvPr/>
        </p:nvSpPr>
        <p:spPr>
          <a:xfrm>
            <a:off x="2267744" y="5445224"/>
            <a:ext cx="382803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Бережіть себе!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8" name="Google Shape;108;p1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931" y="836712"/>
            <a:ext cx="9132166" cy="5140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0688"/>
            <a:ext cx="9132166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7522" y="4149080"/>
            <a:ext cx="4102566" cy="258041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683567" y="548680"/>
            <a:ext cx="6708742" cy="138499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Законі України “Про цивільну оборону України” від 3.02.1993р. говориться, що:</a:t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1691680" y="1916832"/>
            <a:ext cx="7200800" cy="23083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uk-UA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“Кожен громадянин має право на захист свого життя і здоров’я від наслідків аварій, катастроф, пожеж, стихійного лиха та гарантування забезпечення реалізації цього права”.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uk-UA">
                <a:latin typeface="Times New Roman"/>
                <a:ea typeface="Times New Roman"/>
                <a:cs typeface="Times New Roman"/>
                <a:sym typeface="Times New Roman"/>
              </a:rPr>
              <a:t>Завдання цивільного захисту</a:t>
            </a:r>
            <a:endParaRPr/>
          </a:p>
        </p:txBody>
      </p:sp>
      <p:sp>
        <p:nvSpPr>
          <p:cNvPr id="123" name="Google Shape;123;p18"/>
          <p:cNvSpPr txBox="1"/>
          <p:nvPr>
            <p:ph idx="1" type="body"/>
          </p:nvPr>
        </p:nvSpPr>
        <p:spPr>
          <a:xfrm>
            <a:off x="457200" y="1600200"/>
            <a:ext cx="8291264" cy="506916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uk-UA" sz="2800">
                <a:latin typeface="Times New Roman"/>
                <a:ea typeface="Times New Roman"/>
                <a:cs typeface="Times New Roman"/>
                <a:sym typeface="Times New Roman"/>
              </a:rPr>
              <a:t>Забезпечення постійної готовності 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uk-UA" sz="2800">
                <a:latin typeface="Times New Roman"/>
                <a:ea typeface="Times New Roman"/>
                <a:cs typeface="Times New Roman"/>
                <a:sym typeface="Times New Roman"/>
              </a:rPr>
              <a:t>(органів управління цивільного захисту, сил цивільного захисту, засобів цивільного захисту)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uk-UA" sz="2800">
                <a:latin typeface="Times New Roman"/>
                <a:ea typeface="Times New Roman"/>
                <a:cs typeface="Times New Roman"/>
                <a:sym typeface="Times New Roman"/>
              </a:rPr>
              <a:t>Запобігання надзвичайним ситуаціям та ліквідації їх наслідків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uk-UA" sz="2800">
                <a:latin typeface="Times New Roman"/>
                <a:ea typeface="Times New Roman"/>
                <a:cs typeface="Times New Roman"/>
                <a:sym typeface="Times New Roman"/>
              </a:rPr>
              <a:t>Оповіщення населення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uk-UA" sz="2800">
                <a:latin typeface="Times New Roman"/>
                <a:ea typeface="Times New Roman"/>
                <a:cs typeface="Times New Roman"/>
                <a:sym typeface="Times New Roman"/>
              </a:rPr>
              <a:t>Організація і проведення рятувальних робіт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uk-UA" sz="2800">
                <a:latin typeface="Times New Roman"/>
                <a:ea typeface="Times New Roman"/>
                <a:cs typeface="Times New Roman"/>
                <a:sym typeface="Times New Roman"/>
              </a:rPr>
              <a:t>Захист населення від наслідків надзвичайної ситуації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uk-UA" sz="2800">
                <a:latin typeface="Times New Roman"/>
                <a:ea typeface="Times New Roman"/>
                <a:cs typeface="Times New Roman"/>
                <a:sym typeface="Times New Roman"/>
              </a:rPr>
              <a:t>Надання допомоги населенню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 b="0" l="2176" r="2935" t="16702"/>
          <a:stretch/>
        </p:blipFill>
        <p:spPr>
          <a:xfrm>
            <a:off x="215835" y="2780929"/>
            <a:ext cx="8676645" cy="387092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215835" y="44624"/>
            <a:ext cx="8676645" cy="2800767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Надзвичайна ситуація </a:t>
            </a:r>
            <a:r>
              <a:rPr b="0" i="0" lang="uk-UA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b="1" i="0" lang="uk-UA" sz="28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порушення нормальних умов життя </a:t>
            </a:r>
            <a:r>
              <a:rPr b="0" i="0" lang="uk-UA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 діяльності людей на об`єкті або території, спричинене аварією, катастрофою, стихійним лихом чи іншою небезпечною подією, яка призвела (може призвести) до загибелі людей та / або значних матеріальних втрат.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611561" y="188642"/>
            <a:ext cx="8136903" cy="994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6000"/>
              <a:t>Надзвичайна ситуація</a:t>
            </a:r>
            <a:endParaRPr/>
          </a:p>
        </p:txBody>
      </p:sp>
      <p:cxnSp>
        <p:nvCxnSpPr>
          <p:cNvPr id="135" name="Google Shape;135;p20"/>
          <p:cNvCxnSpPr/>
          <p:nvPr/>
        </p:nvCxnSpPr>
        <p:spPr>
          <a:xfrm>
            <a:off x="1547664" y="1556792"/>
            <a:ext cx="6336704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6" name="Google Shape;136;p20"/>
          <p:cNvCxnSpPr/>
          <p:nvPr/>
        </p:nvCxnSpPr>
        <p:spPr>
          <a:xfrm>
            <a:off x="4676100" y="1118212"/>
            <a:ext cx="7800" cy="43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" name="Google Shape;137;p20"/>
          <p:cNvSpPr/>
          <p:nvPr/>
        </p:nvSpPr>
        <p:spPr>
          <a:xfrm>
            <a:off x="107504" y="1941706"/>
            <a:ext cx="2918812" cy="47705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Природного 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характеру: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космічні (падіння на Землю великих космічних тіл);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﻿текстологічні(землетруси, цунамі, виверження вулканів, зсуви);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метеорологічні (посухи, підвищення температури: урагани, смерчі);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топологічні (селеві потоки, повінь, лавини, снігові замети, пожежі лісові;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удари блискавки,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сильні зливи;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ожеледиця;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град;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сильний вітер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3026316" y="1941848"/>
            <a:ext cx="2193756" cy="47705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Техногенного 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Аварії, катастрофи: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транспортні аварії;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пожежі, вибухи;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руйнація споруд;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порушення систем життєзабезпеченняруйнація обʼєктів без викиду;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руйнація обʼєктів з викидом радіоактивних (РР) та отруйних (ОР)речовин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аварії систем життєзабезпечення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20"/>
          <p:cNvSpPr/>
          <p:nvPr/>
        </p:nvSpPr>
        <p:spPr>
          <a:xfrm>
            <a:off x="5220072" y="1934899"/>
            <a:ext cx="1738373" cy="473975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Соціально-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політичного 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характеру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натовпи;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терористичні акти;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захоплення заручників;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шантаж.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40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6958444" y="1941848"/>
            <a:ext cx="2054965" cy="47089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Воєнного</a:t>
            </a:r>
            <a:endParaRPr b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характеру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Застосування зброї масового ураження або звичайних засобів ураження: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ядерна зброя;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хімічна зброя;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біологічна зброя;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запалювальна зброя;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uk-UA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звичайні засоби ураження.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1" name="Google Shape;141;p20"/>
          <p:cNvCxnSpPr/>
          <p:nvPr/>
        </p:nvCxnSpPr>
        <p:spPr>
          <a:xfrm>
            <a:off x="1547664" y="1556792"/>
            <a:ext cx="0" cy="38491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42" name="Google Shape;142;p20"/>
          <p:cNvCxnSpPr/>
          <p:nvPr/>
        </p:nvCxnSpPr>
        <p:spPr>
          <a:xfrm>
            <a:off x="5724128" y="1556792"/>
            <a:ext cx="0" cy="38491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43" name="Google Shape;143;p20"/>
          <p:cNvCxnSpPr/>
          <p:nvPr/>
        </p:nvCxnSpPr>
        <p:spPr>
          <a:xfrm>
            <a:off x="7869336" y="1556792"/>
            <a:ext cx="0" cy="36004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44" name="Google Shape;144;p20"/>
          <p:cNvCxnSpPr>
            <a:endCxn id="138" idx="0"/>
          </p:cNvCxnSpPr>
          <p:nvPr/>
        </p:nvCxnSpPr>
        <p:spPr>
          <a:xfrm>
            <a:off x="4123194" y="1566848"/>
            <a:ext cx="0" cy="375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1" lang="uk-UA" sz="4400">
                <a:latin typeface="Times New Roman"/>
                <a:ea typeface="Times New Roman"/>
                <a:cs typeface="Times New Roman"/>
                <a:sym typeface="Times New Roman"/>
              </a:rPr>
              <a:t>НС Природного характеру:</a:t>
            </a:r>
            <a:endParaRPr/>
          </a:p>
        </p:txBody>
      </p:sp>
      <p:pic>
        <p:nvPicPr>
          <p:cNvPr descr="НАДЗВИЧАЙНІ СИТУАЦІЇ ПРИРОДНОГО, ТЕХНОГЕННОГО, СОЦІАЛЬНОГО ТА ВОЄННОГО  ХАРАКТЕРУ | Тест на 23 запитання. Захист України" id="150" name="Google Shape;15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166" y="1916832"/>
            <a:ext cx="8477341" cy="428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