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90" r:id="rId3"/>
    <p:sldId id="278" r:id="rId4"/>
    <p:sldId id="319" r:id="rId5"/>
    <p:sldId id="303" r:id="rId6"/>
    <p:sldId id="289" r:id="rId7"/>
    <p:sldId id="314" r:id="rId8"/>
    <p:sldId id="310" r:id="rId9"/>
    <p:sldId id="315" r:id="rId10"/>
    <p:sldId id="311" r:id="rId11"/>
    <p:sldId id="305" r:id="rId12"/>
    <p:sldId id="313" r:id="rId13"/>
    <p:sldId id="312" r:id="rId14"/>
    <p:sldId id="316" r:id="rId15"/>
    <p:sldId id="317" r:id="rId16"/>
    <p:sldId id="318" r:id="rId17"/>
    <p:sldId id="30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841" autoAdjust="0"/>
  </p:normalViewPr>
  <p:slideViewPr>
    <p:cSldViewPr>
      <p:cViewPr varScale="1">
        <p:scale>
          <a:sx n="68" d="100"/>
          <a:sy n="68" d="100"/>
        </p:scale>
        <p:origin x="-557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0308166508297118E-2"/>
          <c:y val="0.15930009469813433"/>
          <c:w val="0.90379287943484676"/>
          <c:h val="0.7437077136191309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Лист3!$A$4</c:f>
              <c:strCache>
                <c:ptCount val="1"/>
                <c:pt idx="0">
                  <c:v>Мотиваційна сфера 2016/2017 навчальний рік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Лист3!$B$3:$G$3</c:f>
              <c:strCache>
                <c:ptCount val="6"/>
                <c:pt idx="0">
                  <c:v>5 - ті класи</c:v>
                </c:pt>
                <c:pt idx="1">
                  <c:v>6 - ті класи</c:v>
                </c:pt>
                <c:pt idx="2">
                  <c:v>7 - мі класи</c:v>
                </c:pt>
                <c:pt idx="3">
                  <c:v>8 - мі класи</c:v>
                </c:pt>
                <c:pt idx="4">
                  <c:v>9 -ті класи</c:v>
                </c:pt>
                <c:pt idx="5">
                  <c:v>10 клас</c:v>
                </c:pt>
              </c:strCache>
            </c:strRef>
          </c:cat>
          <c:val>
            <c:numRef>
              <c:f>Лист3!$B$4:$G$4</c:f>
              <c:numCache>
                <c:formatCode>0%</c:formatCode>
                <c:ptCount val="6"/>
                <c:pt idx="0">
                  <c:v>0.18</c:v>
                </c:pt>
                <c:pt idx="1">
                  <c:v>0.16</c:v>
                </c:pt>
                <c:pt idx="2">
                  <c:v>0.17</c:v>
                </c:pt>
                <c:pt idx="3">
                  <c:v>0.31</c:v>
                </c:pt>
                <c:pt idx="4">
                  <c:v>0.33</c:v>
                </c:pt>
                <c:pt idx="5">
                  <c:v>0.25</c:v>
                </c:pt>
              </c:numCache>
            </c:numRef>
          </c:val>
        </c:ser>
        <c:ser>
          <c:idx val="1"/>
          <c:order val="1"/>
          <c:tx>
            <c:strRef>
              <c:f>Лист3!$A$5</c:f>
              <c:strCache>
                <c:ptCount val="1"/>
                <c:pt idx="0">
                  <c:v>Мотиваційна сфера 2017/2018 навчальний рік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Лист3!$B$3:$G$3</c:f>
              <c:strCache>
                <c:ptCount val="6"/>
                <c:pt idx="0">
                  <c:v>5 - ті класи</c:v>
                </c:pt>
                <c:pt idx="1">
                  <c:v>6 - ті класи</c:v>
                </c:pt>
                <c:pt idx="2">
                  <c:v>7 - мі класи</c:v>
                </c:pt>
                <c:pt idx="3">
                  <c:v>8 - мі класи</c:v>
                </c:pt>
                <c:pt idx="4">
                  <c:v>9 -ті класи</c:v>
                </c:pt>
                <c:pt idx="5">
                  <c:v>10 клас</c:v>
                </c:pt>
              </c:strCache>
            </c:strRef>
          </c:cat>
          <c:val>
            <c:numRef>
              <c:f>Лист3!$B$5:$G$5</c:f>
              <c:numCache>
                <c:formatCode>0%</c:formatCode>
                <c:ptCount val="6"/>
                <c:pt idx="0">
                  <c:v>0.21</c:v>
                </c:pt>
                <c:pt idx="1">
                  <c:v>0.34</c:v>
                </c:pt>
                <c:pt idx="2">
                  <c:v>0.25</c:v>
                </c:pt>
                <c:pt idx="3">
                  <c:v>0.38</c:v>
                </c:pt>
                <c:pt idx="4">
                  <c:v>0.38</c:v>
                </c:pt>
                <c:pt idx="5">
                  <c:v>0.33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4354560"/>
        <c:axId val="21333888"/>
        <c:axId val="0"/>
      </c:bar3DChart>
      <c:catAx>
        <c:axId val="643545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21333888"/>
        <c:crosses val="autoZero"/>
        <c:auto val="1"/>
        <c:lblAlgn val="ctr"/>
        <c:lblOffset val="100"/>
        <c:noMultiLvlLbl val="0"/>
      </c:catAx>
      <c:valAx>
        <c:axId val="21333888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800" b="1"/>
            </a:pPr>
            <a:endParaRPr lang="ru-RU"/>
          </a:p>
        </c:txPr>
        <c:crossAx val="643545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0"/>
          <c:w val="1"/>
          <c:h val="0.14698216313495921"/>
        </c:manualLayout>
      </c:layout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4775727660908065E-2"/>
          <c:y val="5.1400554097404488E-2"/>
          <c:w val="0.91375655063319106"/>
          <c:h val="0.8455595654709827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Лист3!$A$30</c:f>
              <c:strCache>
                <c:ptCount val="1"/>
                <c:pt idx="0">
                  <c:v>Емоційна сфера 2016/2017навчальний рік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Лист3!$B$29:$G$29</c:f>
              <c:strCache>
                <c:ptCount val="6"/>
                <c:pt idx="0">
                  <c:v>5 - ті класи</c:v>
                </c:pt>
                <c:pt idx="1">
                  <c:v>6 - ті класи</c:v>
                </c:pt>
                <c:pt idx="2">
                  <c:v>7 - мі класи</c:v>
                </c:pt>
                <c:pt idx="3">
                  <c:v>8 - мі класи</c:v>
                </c:pt>
                <c:pt idx="4">
                  <c:v>9 -ті класи</c:v>
                </c:pt>
                <c:pt idx="5">
                  <c:v>10 клас</c:v>
                </c:pt>
              </c:strCache>
            </c:strRef>
          </c:cat>
          <c:val>
            <c:numRef>
              <c:f>Лист3!$B$30:$G$30</c:f>
              <c:numCache>
                <c:formatCode>0%</c:formatCode>
                <c:ptCount val="6"/>
                <c:pt idx="0">
                  <c:v>0.18</c:v>
                </c:pt>
                <c:pt idx="1">
                  <c:v>0.24</c:v>
                </c:pt>
                <c:pt idx="2">
                  <c:v>0.21</c:v>
                </c:pt>
                <c:pt idx="3">
                  <c:v>0.12</c:v>
                </c:pt>
                <c:pt idx="4">
                  <c:v>0.2</c:v>
                </c:pt>
                <c:pt idx="5">
                  <c:v>0.17</c:v>
                </c:pt>
              </c:numCache>
            </c:numRef>
          </c:val>
        </c:ser>
        <c:ser>
          <c:idx val="1"/>
          <c:order val="1"/>
          <c:tx>
            <c:strRef>
              <c:f>Лист3!$A$31</c:f>
              <c:strCache>
                <c:ptCount val="1"/>
                <c:pt idx="0">
                  <c:v>Емоційна сфера 2017/2018 навчальний рік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Лист3!$B$29:$G$29</c:f>
              <c:strCache>
                <c:ptCount val="6"/>
                <c:pt idx="0">
                  <c:v>5 - ті класи</c:v>
                </c:pt>
                <c:pt idx="1">
                  <c:v>6 - ті класи</c:v>
                </c:pt>
                <c:pt idx="2">
                  <c:v>7 - мі класи</c:v>
                </c:pt>
                <c:pt idx="3">
                  <c:v>8 - мі класи</c:v>
                </c:pt>
                <c:pt idx="4">
                  <c:v>9 -ті класи</c:v>
                </c:pt>
                <c:pt idx="5">
                  <c:v>10 клас</c:v>
                </c:pt>
              </c:strCache>
            </c:strRef>
          </c:cat>
          <c:val>
            <c:numRef>
              <c:f>Лист3!$B$31:$G$31</c:f>
              <c:numCache>
                <c:formatCode>0%</c:formatCode>
                <c:ptCount val="6"/>
                <c:pt idx="0">
                  <c:v>0.38</c:v>
                </c:pt>
                <c:pt idx="1">
                  <c:v>0.34</c:v>
                </c:pt>
                <c:pt idx="2">
                  <c:v>0.28999999999999998</c:v>
                </c:pt>
                <c:pt idx="3">
                  <c:v>0.35</c:v>
                </c:pt>
                <c:pt idx="4">
                  <c:v>0.36</c:v>
                </c:pt>
                <c:pt idx="5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729472"/>
        <c:axId val="22731008"/>
        <c:axId val="0"/>
      </c:bar3DChart>
      <c:catAx>
        <c:axId val="227294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22731008"/>
        <c:crosses val="autoZero"/>
        <c:auto val="1"/>
        <c:lblAlgn val="ctr"/>
        <c:lblOffset val="100"/>
        <c:noMultiLvlLbl val="0"/>
      </c:catAx>
      <c:valAx>
        <c:axId val="22731008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800" b="1"/>
            </a:pPr>
            <a:endParaRPr lang="ru-RU"/>
          </a:p>
        </c:txPr>
        <c:crossAx val="227294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7.1133238602976582E-3"/>
          <c:y val="1.6371539530409213E-3"/>
          <c:w val="0.98157957528036266"/>
          <c:h val="9.5203842578919812E-2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836541265675121E-2"/>
          <c:y val="3.642798520527836E-2"/>
          <c:w val="0.91617445272424058"/>
          <c:h val="0.7761151210265383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Лист3!$A$45</c:f>
              <c:strCache>
                <c:ptCount val="1"/>
                <c:pt idx="0">
                  <c:v>Соціальна сфера 2016/2017навчальний рік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Лист3!$B$44:$G$44</c:f>
              <c:strCache>
                <c:ptCount val="6"/>
                <c:pt idx="0">
                  <c:v>5 - ті класи</c:v>
                </c:pt>
                <c:pt idx="1">
                  <c:v>6 - ті класи</c:v>
                </c:pt>
                <c:pt idx="2">
                  <c:v>7 - мі класи</c:v>
                </c:pt>
                <c:pt idx="3">
                  <c:v>8 - мі класи</c:v>
                </c:pt>
                <c:pt idx="4">
                  <c:v>9 -ті класи</c:v>
                </c:pt>
                <c:pt idx="5">
                  <c:v>10 клас</c:v>
                </c:pt>
              </c:strCache>
            </c:strRef>
          </c:cat>
          <c:val>
            <c:numRef>
              <c:f>Лист3!$B$45:$G$45</c:f>
              <c:numCache>
                <c:formatCode>0%</c:formatCode>
                <c:ptCount val="6"/>
                <c:pt idx="0">
                  <c:v>0.17</c:v>
                </c:pt>
                <c:pt idx="1">
                  <c:v>0.16</c:v>
                </c:pt>
                <c:pt idx="2">
                  <c:v>0.17</c:v>
                </c:pt>
                <c:pt idx="3">
                  <c:v>0.19</c:v>
                </c:pt>
                <c:pt idx="4">
                  <c:v>0.27</c:v>
                </c:pt>
                <c:pt idx="5">
                  <c:v>0.33</c:v>
                </c:pt>
              </c:numCache>
            </c:numRef>
          </c:val>
        </c:ser>
        <c:ser>
          <c:idx val="1"/>
          <c:order val="1"/>
          <c:tx>
            <c:strRef>
              <c:f>Лист3!$A$46</c:f>
              <c:strCache>
                <c:ptCount val="1"/>
                <c:pt idx="0">
                  <c:v>Соціальна сфера 2017/2018 навчальний рік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3"/>
              <c:layout>
                <c:manualLayout>
                  <c:x val="5.5853440571939229E-2"/>
                  <c:y val="4.1666302128900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7.1492403932082213E-2"/>
                  <c:y val="7.8703703703703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Лист3!$B$44:$G$44</c:f>
              <c:strCache>
                <c:ptCount val="6"/>
                <c:pt idx="0">
                  <c:v>5 - ті класи</c:v>
                </c:pt>
                <c:pt idx="1">
                  <c:v>6 - ті класи</c:v>
                </c:pt>
                <c:pt idx="2">
                  <c:v>7 - мі класи</c:v>
                </c:pt>
                <c:pt idx="3">
                  <c:v>8 - мі класи</c:v>
                </c:pt>
                <c:pt idx="4">
                  <c:v>9 -ті класи</c:v>
                </c:pt>
                <c:pt idx="5">
                  <c:v>10 клас</c:v>
                </c:pt>
              </c:strCache>
            </c:strRef>
          </c:cat>
          <c:val>
            <c:numRef>
              <c:f>Лист3!$B$46:$G$46</c:f>
              <c:numCache>
                <c:formatCode>0%</c:formatCode>
                <c:ptCount val="6"/>
                <c:pt idx="0">
                  <c:v>0.25</c:v>
                </c:pt>
                <c:pt idx="1">
                  <c:v>0.32</c:v>
                </c:pt>
                <c:pt idx="2">
                  <c:v>0.28999999999999998</c:v>
                </c:pt>
                <c:pt idx="3">
                  <c:v>0.38</c:v>
                </c:pt>
                <c:pt idx="4">
                  <c:v>0.36</c:v>
                </c:pt>
                <c:pt idx="5">
                  <c:v>0.42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0385280"/>
        <c:axId val="30386816"/>
        <c:axId val="0"/>
      </c:bar3DChart>
      <c:catAx>
        <c:axId val="303852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30386816"/>
        <c:crosses val="autoZero"/>
        <c:auto val="1"/>
        <c:lblAlgn val="ctr"/>
        <c:lblOffset val="100"/>
        <c:noMultiLvlLbl val="0"/>
      </c:catAx>
      <c:valAx>
        <c:axId val="30386816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800" b="1"/>
            </a:pPr>
            <a:endParaRPr lang="ru-RU"/>
          </a:p>
        </c:txPr>
        <c:crossAx val="303852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3.2504617478370759E-4"/>
          <c:y val="1.6944776466550127E-3"/>
          <c:w val="0.88393421308447551"/>
          <c:h val="0.13763870893636962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322C2-92B7-4259-8BFC-D42CC8BD4025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7B953-D4DF-4A9C-8046-7A02740BDB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77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7B953-D4DF-4A9C-8046-7A02740BDB0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193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7B953-D4DF-4A9C-8046-7A02740BDB0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750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60213-F2C2-402E-AB9F-C703EB97B01D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F692A-E730-4E79-BE38-38520B8DED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60213-F2C2-402E-AB9F-C703EB97B01D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F692A-E730-4E79-BE38-38520B8DED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60213-F2C2-402E-AB9F-C703EB97B01D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F692A-E730-4E79-BE38-38520B8DED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60213-F2C2-402E-AB9F-C703EB97B01D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F692A-E730-4E79-BE38-38520B8DED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60213-F2C2-402E-AB9F-C703EB97B01D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F692A-E730-4E79-BE38-38520B8DED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60213-F2C2-402E-AB9F-C703EB97B01D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F692A-E730-4E79-BE38-38520B8DED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60213-F2C2-402E-AB9F-C703EB97B01D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F692A-E730-4E79-BE38-38520B8DED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60213-F2C2-402E-AB9F-C703EB97B01D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F692A-E730-4E79-BE38-38520B8DED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60213-F2C2-402E-AB9F-C703EB97B01D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F692A-E730-4E79-BE38-38520B8DED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60213-F2C2-402E-AB9F-C703EB97B01D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F692A-E730-4E79-BE38-38520B8DED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60213-F2C2-402E-AB9F-C703EB97B01D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F692A-E730-4E79-BE38-38520B8DED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60213-F2C2-402E-AB9F-C703EB97B01D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F692A-E730-4E79-BE38-38520B8DEDA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052736"/>
            <a:ext cx="8568952" cy="2448272"/>
          </a:xfrm>
        </p:spPr>
        <p:txBody>
          <a:bodyPr>
            <a:normAutofit fontScale="90000"/>
          </a:bodyPr>
          <a:lstStyle/>
          <a:p>
            <a:r>
              <a:rPr lang="uk-UA" sz="2800" b="1" dirty="0" smtClean="0"/>
              <a:t/>
            </a:r>
            <a:br>
              <a:rPr lang="uk-UA" sz="2800" b="1" dirty="0" smtClean="0"/>
            </a:b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/>
              <a:t>Інноваційні</a:t>
            </a:r>
            <a:r>
              <a:rPr lang="ru-RU" b="1" dirty="0"/>
              <a:t> </a:t>
            </a:r>
            <a:r>
              <a:rPr lang="ru-RU" b="1" dirty="0" err="1"/>
              <a:t>форми</a:t>
            </a:r>
            <a:r>
              <a:rPr lang="ru-RU" b="1" dirty="0"/>
              <a:t> </a:t>
            </a:r>
            <a:r>
              <a:rPr lang="ru-RU" b="1" dirty="0" err="1"/>
              <a:t>роботи</a:t>
            </a:r>
            <a:r>
              <a:rPr lang="ru-RU" b="1" dirty="0"/>
              <a:t> з </a:t>
            </a:r>
            <a:r>
              <a:rPr lang="ru-RU" b="1" dirty="0" err="1"/>
              <a:t>сенсорної</a:t>
            </a:r>
            <a:r>
              <a:rPr lang="ru-RU" b="1" dirty="0"/>
              <a:t> </a:t>
            </a:r>
            <a:r>
              <a:rPr lang="ru-RU" b="1" dirty="0" err="1"/>
              <a:t>інтеграції</a:t>
            </a:r>
            <a:r>
              <a:rPr lang="ru-RU" b="1" dirty="0"/>
              <a:t> </a:t>
            </a:r>
            <a:r>
              <a:rPr lang="ru-RU" b="1" dirty="0" err="1"/>
              <a:t>дітей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мають</a:t>
            </a:r>
            <a:r>
              <a:rPr lang="ru-RU" b="1" dirty="0"/>
              <a:t> </a:t>
            </a:r>
            <a:r>
              <a:rPr lang="ru-RU" b="1" dirty="0" err="1" smtClean="0"/>
              <a:t>інтелектуальні</a:t>
            </a:r>
            <a:r>
              <a:rPr lang="en-US" b="1" dirty="0"/>
              <a:t> </a:t>
            </a:r>
            <a:r>
              <a:rPr lang="ru-RU" b="1" dirty="0" err="1" smtClean="0"/>
              <a:t>порушення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endParaRPr lang="ru-RU" sz="1800" b="1" i="1" dirty="0">
              <a:ln w="22225">
                <a:solidFill>
                  <a:schemeClr val="accent2"/>
                </a:solidFill>
                <a:prstDash val="solid"/>
              </a:ln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5154870"/>
            <a:ext cx="565028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 smtClean="0">
                <a:solidFill>
                  <a:prstClr val="black"/>
                </a:solidFill>
                <a:ea typeface="+mj-ea"/>
                <a:cs typeface="+mj-cs"/>
              </a:rPr>
              <a:t>Автор укладач: </a:t>
            </a:r>
          </a:p>
          <a:p>
            <a:r>
              <a:rPr lang="ru-RU" b="1" i="1" dirty="0" err="1" smtClean="0">
                <a:solidFill>
                  <a:prstClr val="black"/>
                </a:solidFill>
                <a:ea typeface="+mj-ea"/>
                <a:cs typeface="+mj-cs"/>
              </a:rPr>
              <a:t>Дуюн</a:t>
            </a:r>
            <a:r>
              <a:rPr lang="ru-RU" b="1" i="1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ru-RU" b="1" i="1" dirty="0">
                <a:solidFill>
                  <a:prstClr val="black"/>
                </a:solidFill>
                <a:ea typeface="+mj-ea"/>
                <a:cs typeface="+mj-cs"/>
              </a:rPr>
              <a:t>Оксана </a:t>
            </a:r>
            <a:r>
              <a:rPr lang="ru-RU" b="1" i="1" dirty="0" err="1">
                <a:solidFill>
                  <a:prstClr val="black"/>
                </a:solidFill>
                <a:ea typeface="+mj-ea"/>
                <a:cs typeface="+mj-cs"/>
              </a:rPr>
              <a:t>Анатоліївна</a:t>
            </a:r>
            <a:r>
              <a:rPr lang="ru-RU" b="1" i="1" dirty="0">
                <a:solidFill>
                  <a:prstClr val="black"/>
                </a:solidFill>
                <a:ea typeface="+mj-ea"/>
                <a:cs typeface="+mj-cs"/>
              </a:rPr>
              <a:t>, </a:t>
            </a:r>
            <a:endParaRPr lang="ru-RU" b="1" i="1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r>
              <a:rPr lang="ru-RU" sz="1600" b="1" dirty="0" err="1" smtClean="0">
                <a:solidFill>
                  <a:prstClr val="black"/>
                </a:solidFill>
                <a:ea typeface="+mj-ea"/>
                <a:cs typeface="+mj-cs"/>
              </a:rPr>
              <a:t>практичний</a:t>
            </a:r>
            <a:r>
              <a:rPr lang="ru-RU" sz="1600" b="1" dirty="0" smtClean="0">
                <a:solidFill>
                  <a:prstClr val="black"/>
                </a:solidFill>
                <a:ea typeface="+mj-ea"/>
                <a:cs typeface="+mj-cs"/>
              </a:rPr>
              <a:t> психолог </a:t>
            </a:r>
            <a:r>
              <a:rPr lang="ru-RU" sz="1600" b="1" dirty="0" err="1" smtClean="0">
                <a:solidFill>
                  <a:prstClr val="black"/>
                </a:solidFill>
                <a:ea typeface="+mj-ea"/>
                <a:cs typeface="+mj-cs"/>
              </a:rPr>
              <a:t>вищої</a:t>
            </a:r>
            <a:r>
              <a:rPr lang="ru-RU" sz="1600" b="1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ru-RU" sz="1600" b="1" dirty="0" err="1" smtClean="0">
                <a:solidFill>
                  <a:prstClr val="black"/>
                </a:solidFill>
                <a:ea typeface="+mj-ea"/>
                <a:cs typeface="+mj-cs"/>
              </a:rPr>
              <a:t>категорії</a:t>
            </a:r>
            <a:r>
              <a:rPr lang="ru-RU" sz="1600" b="1" dirty="0" smtClean="0">
                <a:solidFill>
                  <a:prstClr val="black"/>
                </a:solidFill>
                <a:ea typeface="+mj-ea"/>
                <a:cs typeface="+mj-cs"/>
              </a:rPr>
              <a:t>, логопед.</a:t>
            </a:r>
            <a:r>
              <a:rPr lang="ru-RU" sz="1600" b="1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ru-RU" sz="1600" b="1" dirty="0">
                <a:solidFill>
                  <a:prstClr val="black"/>
                </a:solidFill>
                <a:ea typeface="+mj-ea"/>
                <a:cs typeface="+mj-cs"/>
              </a:rPr>
            </a:b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28" y="4506394"/>
            <a:ext cx="3862360" cy="2168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50704" cy="634082"/>
          </a:xfrm>
        </p:spPr>
        <p:txBody>
          <a:bodyPr>
            <a:normAutofit/>
          </a:bodyPr>
          <a:lstStyle/>
          <a:p>
            <a:pPr algn="l"/>
            <a:r>
              <a:rPr lang="uk-UA" sz="2800" b="1" dirty="0" smtClean="0"/>
              <a:t>Робота з поетками</a:t>
            </a:r>
            <a:endParaRPr lang="ru-RU" sz="28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425" y="4509120"/>
            <a:ext cx="2944126" cy="2179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586" y="150456"/>
            <a:ext cx="3635449" cy="2044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2" y="1575111"/>
            <a:ext cx="3953681" cy="2931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05212" y="1766792"/>
            <a:ext cx="2832129" cy="2124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42460" y="1766793"/>
            <a:ext cx="2832131" cy="212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003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61925" y="79375"/>
            <a:ext cx="7434411" cy="140540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b="1" dirty="0" err="1" smtClean="0"/>
              <a:t>Що</a:t>
            </a:r>
            <a:r>
              <a:rPr lang="ru-RU" sz="3200" b="1" dirty="0" smtClean="0"/>
              <a:t> нам </a:t>
            </a:r>
            <a:r>
              <a:rPr lang="ru-RU" sz="3200" b="1" dirty="0" err="1" smtClean="0"/>
              <a:t>дає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використання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альтернативних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або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іноваційних</a:t>
            </a:r>
            <a:r>
              <a:rPr lang="ru-RU" sz="3200" b="1" dirty="0" smtClean="0"/>
              <a:t> форм у </a:t>
            </a:r>
            <a:r>
              <a:rPr lang="ru-RU" sz="3200" b="1" dirty="0" err="1" smtClean="0"/>
              <a:t>сенсорній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інтеграції</a:t>
            </a:r>
            <a:r>
              <a:rPr lang="ru-RU" sz="3200" b="1" dirty="0"/>
              <a:t>:</a:t>
            </a:r>
            <a:endParaRPr lang="uk-UA" sz="3200" b="1" dirty="0" smtClean="0"/>
          </a:p>
        </p:txBody>
      </p:sp>
      <p:pic>
        <p:nvPicPr>
          <p:cNvPr id="4099" name="Picture 2" descr="http://thumbs.dreamstime.com/x/color-lego-blocks-17854866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48E675"/>
              </a:clrFrom>
              <a:clrTo>
                <a:srgbClr val="48E67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87"/>
          <a:stretch>
            <a:fillRect/>
          </a:stretch>
        </p:blipFill>
        <p:spPr bwMode="auto">
          <a:xfrm>
            <a:off x="575122" y="1254531"/>
            <a:ext cx="3692525" cy="226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467543" y="4600101"/>
            <a:ext cx="3240087" cy="16557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/>
              <a:t>Сприйняття</a:t>
            </a:r>
            <a:r>
              <a:rPr lang="ru-RU" dirty="0" smtClean="0"/>
              <a:t> </a:t>
            </a:r>
            <a:r>
              <a:rPr lang="ru-RU" dirty="0" err="1" smtClean="0"/>
              <a:t>себ</a:t>
            </a:r>
            <a:r>
              <a:rPr lang="uk-UA" dirty="0" smtClean="0"/>
              <a:t>е</a:t>
            </a:r>
            <a:endParaRPr lang="uk-UA" dirty="0"/>
          </a:p>
        </p:txBody>
      </p:sp>
      <p:sp>
        <p:nvSpPr>
          <p:cNvPr id="5" name="Прямокутник 4"/>
          <p:cNvSpPr/>
          <p:nvPr/>
        </p:nvSpPr>
        <p:spPr>
          <a:xfrm>
            <a:off x="2553525" y="3392859"/>
            <a:ext cx="3384550" cy="165576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/>
              <a:t>саморегуляція</a:t>
            </a:r>
            <a:endParaRPr lang="uk-UA" dirty="0"/>
          </a:p>
        </p:txBody>
      </p:sp>
      <p:sp>
        <p:nvSpPr>
          <p:cNvPr id="6" name="Прямокутник 5"/>
          <p:cNvSpPr/>
          <p:nvPr/>
        </p:nvSpPr>
        <p:spPr>
          <a:xfrm>
            <a:off x="5323929" y="2492896"/>
            <a:ext cx="3384550" cy="15843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/>
              <a:t>самоефективність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5343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G:\Новая папка (2)\IMG_418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4370"/>
            <a:ext cx="334837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G:\Новая папка (2)\images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0648"/>
            <a:ext cx="288032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G:\КиевCенсорн интеграция26.11.2015(Презентації)\20171120_0940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89040"/>
            <a:ext cx="3514938" cy="263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G:\Новая папка (2)\IMG_418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480" y="2024844"/>
            <a:ext cx="334837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99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1175353"/>
              </p:ext>
            </p:extLst>
          </p:nvPr>
        </p:nvGraphicFramePr>
        <p:xfrm>
          <a:off x="395536" y="260648"/>
          <a:ext cx="7272808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8829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9590242"/>
              </p:ext>
            </p:extLst>
          </p:nvPr>
        </p:nvGraphicFramePr>
        <p:xfrm>
          <a:off x="107504" y="116632"/>
          <a:ext cx="8064896" cy="470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178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8499026"/>
              </p:ext>
            </p:extLst>
          </p:nvPr>
        </p:nvGraphicFramePr>
        <p:xfrm>
          <a:off x="179512" y="260648"/>
          <a:ext cx="8229600" cy="4968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8873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Висновки</a:t>
            </a:r>
            <a:r>
              <a:rPr lang="ru-RU" dirty="0"/>
              <a:t>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764704"/>
            <a:ext cx="8445624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За </a:t>
            </a:r>
            <a:r>
              <a:rPr lang="ru-RU" dirty="0"/>
              <a:t>результатами </a:t>
            </a:r>
            <a:r>
              <a:rPr lang="ru-RU" dirty="0" err="1"/>
              <a:t>моніторингу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емоціної</a:t>
            </a:r>
            <a:r>
              <a:rPr lang="ru-RU" dirty="0"/>
              <a:t>,  </a:t>
            </a:r>
            <a:r>
              <a:rPr lang="ru-RU" dirty="0" err="1"/>
              <a:t>мотиваційної</a:t>
            </a:r>
            <a:r>
              <a:rPr lang="ru-RU" dirty="0"/>
              <a:t> та </a:t>
            </a:r>
            <a:r>
              <a:rPr lang="ru-RU" dirty="0" err="1"/>
              <a:t>соціальної</a:t>
            </a:r>
            <a:r>
              <a:rPr lang="ru-RU" dirty="0"/>
              <a:t> сфер </a:t>
            </a:r>
            <a:r>
              <a:rPr lang="ru-RU" dirty="0" err="1"/>
              <a:t>спостерігалось</a:t>
            </a:r>
            <a:r>
              <a:rPr lang="ru-RU" dirty="0"/>
              <a:t> позитивна </a:t>
            </a:r>
            <a:r>
              <a:rPr lang="ru-RU" dirty="0" err="1"/>
              <a:t>дінамика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. </a:t>
            </a:r>
            <a:r>
              <a:rPr lang="ru-RU" dirty="0" err="1"/>
              <a:t>В</a:t>
            </a:r>
            <a:r>
              <a:rPr lang="ru-RU" dirty="0" err="1" smtClean="0"/>
              <a:t>провадження</a:t>
            </a:r>
            <a:r>
              <a:rPr lang="ru-RU" dirty="0" smtClean="0"/>
              <a:t> </a:t>
            </a:r>
            <a:r>
              <a:rPr lang="ru-RU" dirty="0" err="1"/>
              <a:t>інноваційних</a:t>
            </a:r>
            <a:r>
              <a:rPr lang="ru-RU" dirty="0"/>
              <a:t> </a:t>
            </a:r>
            <a:r>
              <a:rPr lang="ru-RU" dirty="0" err="1"/>
              <a:t>технологій</a:t>
            </a:r>
            <a:r>
              <a:rPr lang="ru-RU" dirty="0"/>
              <a:t> у  </a:t>
            </a:r>
            <a:r>
              <a:rPr lang="ru-RU" dirty="0" err="1"/>
              <a:t>корекційній</a:t>
            </a:r>
            <a:r>
              <a:rPr lang="ru-RU" dirty="0"/>
              <a:t>  </a:t>
            </a:r>
            <a:r>
              <a:rPr lang="ru-RU" dirty="0" err="1"/>
              <a:t>роботі</a:t>
            </a:r>
            <a:r>
              <a:rPr lang="ru-RU" dirty="0"/>
              <a:t>  з </a:t>
            </a:r>
            <a:r>
              <a:rPr lang="ru-RU" dirty="0" err="1"/>
              <a:t>дітьми</a:t>
            </a:r>
            <a:r>
              <a:rPr lang="ru-RU" dirty="0"/>
              <a:t>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якісну</a:t>
            </a:r>
            <a:r>
              <a:rPr lang="ru-RU" dirty="0"/>
              <a:t> </a:t>
            </a:r>
            <a:r>
              <a:rPr lang="ru-RU" dirty="0" err="1"/>
              <a:t>освіту</a:t>
            </a:r>
            <a:r>
              <a:rPr lang="ru-RU" dirty="0"/>
              <a:t> та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поступального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дитини</a:t>
            </a:r>
            <a:r>
              <a:rPr lang="ru-RU" dirty="0"/>
              <a:t> з </a:t>
            </a:r>
            <a:r>
              <a:rPr lang="ru-RU" dirty="0" err="1"/>
              <a:t>особливими</a:t>
            </a:r>
            <a:r>
              <a:rPr lang="ru-RU" dirty="0"/>
              <a:t> </a:t>
            </a:r>
            <a:r>
              <a:rPr lang="ru-RU" dirty="0" err="1"/>
              <a:t>освітніми</a:t>
            </a:r>
            <a:r>
              <a:rPr lang="ru-RU" dirty="0"/>
              <a:t> потребами на </a:t>
            </a:r>
            <a:r>
              <a:rPr lang="ru-RU" dirty="0" err="1"/>
              <a:t>емоційному</a:t>
            </a:r>
            <a:r>
              <a:rPr lang="ru-RU" dirty="0"/>
              <a:t>, моторному, </a:t>
            </a:r>
            <a:r>
              <a:rPr lang="ru-RU" dirty="0" err="1"/>
              <a:t>пізнавальному</a:t>
            </a:r>
            <a:r>
              <a:rPr lang="ru-RU" dirty="0"/>
              <a:t>, </a:t>
            </a:r>
            <a:r>
              <a:rPr lang="ru-RU" dirty="0" err="1"/>
              <a:t>соціальному</a:t>
            </a:r>
            <a:r>
              <a:rPr lang="ru-RU" dirty="0"/>
              <a:t> </a:t>
            </a:r>
            <a:r>
              <a:rPr lang="ru-RU" dirty="0" err="1"/>
              <a:t>рівнях</a:t>
            </a:r>
            <a:r>
              <a:rPr lang="ru-RU" dirty="0"/>
              <a:t>,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потенціалу</a:t>
            </a:r>
            <a:r>
              <a:rPr lang="ru-RU" dirty="0"/>
              <a:t> шляхом  </a:t>
            </a:r>
            <a:r>
              <a:rPr lang="ru-RU" dirty="0" err="1"/>
              <a:t>вибору</a:t>
            </a:r>
            <a:r>
              <a:rPr lang="ru-RU" dirty="0"/>
              <a:t>  </a:t>
            </a:r>
            <a:r>
              <a:rPr lang="ru-RU" dirty="0" err="1"/>
              <a:t>стратегій</a:t>
            </a:r>
            <a:r>
              <a:rPr lang="ru-RU" dirty="0"/>
              <a:t>, </a:t>
            </a:r>
            <a:r>
              <a:rPr lang="ru-RU" dirty="0" err="1"/>
              <a:t>ресурсів</a:t>
            </a:r>
            <a:r>
              <a:rPr lang="ru-RU" dirty="0"/>
              <a:t>, </a:t>
            </a:r>
            <a:r>
              <a:rPr lang="ru-RU" dirty="0" err="1"/>
              <a:t>технологій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знадобляться</a:t>
            </a:r>
            <a:r>
              <a:rPr lang="ru-RU" dirty="0"/>
              <a:t> </a:t>
            </a:r>
            <a:r>
              <a:rPr lang="ru-RU" dirty="0" err="1"/>
              <a:t>учням</a:t>
            </a:r>
            <a:r>
              <a:rPr lang="ru-RU" dirty="0"/>
              <a:t> для </a:t>
            </a:r>
            <a:r>
              <a:rPr lang="ru-RU" dirty="0" err="1"/>
              <a:t>успішного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.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життєвої</a:t>
            </a:r>
            <a:r>
              <a:rPr lang="ru-RU" dirty="0"/>
              <a:t> </a:t>
            </a:r>
            <a:r>
              <a:rPr lang="ru-RU" dirty="0" err="1"/>
              <a:t>компетентності</a:t>
            </a:r>
            <a:r>
              <a:rPr lang="ru-RU" dirty="0"/>
              <a:t>, </a:t>
            </a:r>
            <a:r>
              <a:rPr lang="ru-RU" dirty="0" err="1"/>
              <a:t>здатності</a:t>
            </a:r>
            <a:r>
              <a:rPr lang="ru-RU" dirty="0"/>
              <a:t> </a:t>
            </a:r>
            <a:r>
              <a:rPr lang="ru-RU" dirty="0" err="1"/>
              <a:t>дитини</a:t>
            </a:r>
            <a:r>
              <a:rPr lang="ru-RU" dirty="0"/>
              <a:t> з </a:t>
            </a:r>
            <a:r>
              <a:rPr lang="ru-RU" dirty="0" err="1"/>
              <a:t>особливими</a:t>
            </a:r>
            <a:r>
              <a:rPr lang="ru-RU" dirty="0"/>
              <a:t> </a:t>
            </a:r>
            <a:r>
              <a:rPr lang="ru-RU" dirty="0" err="1"/>
              <a:t>освітніми</a:t>
            </a:r>
            <a:r>
              <a:rPr lang="ru-RU" dirty="0"/>
              <a:t> потребами на </a:t>
            </a:r>
            <a:r>
              <a:rPr lang="ru-RU" dirty="0" err="1"/>
              <a:t>практиці</a:t>
            </a:r>
            <a:r>
              <a:rPr lang="ru-RU" dirty="0"/>
              <a:t> </a:t>
            </a:r>
            <a:r>
              <a:rPr lang="ru-RU" dirty="0" err="1"/>
              <a:t>засвоєння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, </a:t>
            </a:r>
            <a:r>
              <a:rPr lang="ru-RU" dirty="0" err="1"/>
              <a:t>досвіду</a:t>
            </a:r>
            <a:r>
              <a:rPr lang="ru-RU" dirty="0"/>
              <a:t>, </a:t>
            </a:r>
            <a:r>
              <a:rPr lang="ru-RU" dirty="0" err="1"/>
              <a:t>суспільних</a:t>
            </a:r>
            <a:r>
              <a:rPr lang="ru-RU" dirty="0"/>
              <a:t> </a:t>
            </a:r>
            <a:r>
              <a:rPr lang="ru-RU" dirty="0" err="1"/>
              <a:t>цінностей</a:t>
            </a:r>
            <a:r>
              <a:rPr lang="ru-RU" dirty="0"/>
              <a:t>, </a:t>
            </a:r>
            <a:r>
              <a:rPr lang="ru-RU" dirty="0" err="1"/>
              <a:t>базових</a:t>
            </a:r>
            <a:r>
              <a:rPr lang="ru-RU" dirty="0"/>
              <a:t> </a:t>
            </a:r>
            <a:r>
              <a:rPr lang="ru-RU" dirty="0" err="1"/>
              <a:t>навичок</a:t>
            </a:r>
            <a:r>
              <a:rPr lang="ru-RU" dirty="0"/>
              <a:t> </a:t>
            </a:r>
            <a:r>
              <a:rPr lang="ru-RU" dirty="0" err="1"/>
              <a:t>комунікації</a:t>
            </a:r>
            <a:r>
              <a:rPr lang="ru-RU" dirty="0"/>
              <a:t> і </a:t>
            </a:r>
            <a:r>
              <a:rPr lang="ru-RU" dirty="0" err="1"/>
              <a:t>соціально-побутової</a:t>
            </a:r>
            <a:r>
              <a:rPr lang="ru-RU" dirty="0"/>
              <a:t> </a:t>
            </a:r>
            <a:r>
              <a:rPr lang="ru-RU" dirty="0" err="1"/>
              <a:t>адаптації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696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6016625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0573"/>
            <a:ext cx="8102600" cy="2239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698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Ключові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аспекти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3270" y="764704"/>
            <a:ext cx="863656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методи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прийоми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комплексної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сенсорної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інтеграції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інтелектуальні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порушення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інноваційних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форм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сенсорної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інтеграції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інтелектуальні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порушення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шляхи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активної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взаємодії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комунікації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через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елементів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арт-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терапії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сенсорно-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моторної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інтеграції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778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706090"/>
          </a:xfrm>
        </p:spPr>
        <p:txBody>
          <a:bodyPr>
            <a:noAutofit/>
          </a:bodyPr>
          <a:lstStyle/>
          <a:p>
            <a:pPr algn="l"/>
            <a:r>
              <a:rPr lang="ru-RU" sz="3000" b="1" dirty="0" smtClean="0">
                <a:solidFill>
                  <a:srgbClr val="A50021"/>
                </a:solidFill>
                <a:latin typeface="Bookman Old Style" panose="02050604050505020204" pitchFamily="18" charset="0"/>
              </a:rPr>
              <a:t/>
            </a:r>
            <a:br>
              <a:rPr lang="ru-RU" sz="3000" b="1" dirty="0" smtClean="0">
                <a:solidFill>
                  <a:srgbClr val="A50021"/>
                </a:solidFill>
                <a:latin typeface="Bookman Old Style" panose="02050604050505020204" pitchFamily="18" charset="0"/>
              </a:rPr>
            </a:br>
            <a:r>
              <a:rPr lang="ru-RU" sz="3000" b="1" dirty="0">
                <a:solidFill>
                  <a:srgbClr val="A50021"/>
                </a:solidFill>
                <a:latin typeface="Bookman Old Style" panose="02050604050505020204" pitchFamily="18" charset="0"/>
              </a:rPr>
              <a:t/>
            </a:r>
            <a:br>
              <a:rPr lang="ru-RU" sz="3000" b="1" dirty="0">
                <a:solidFill>
                  <a:srgbClr val="A50021"/>
                </a:solidFill>
                <a:latin typeface="Bookman Old Style" panose="02050604050505020204" pitchFamily="18" charset="0"/>
              </a:rPr>
            </a:br>
            <a:r>
              <a:rPr lang="ru-RU" sz="3000" b="1" dirty="0" smtClean="0">
                <a:solidFill>
                  <a:srgbClr val="A50021"/>
                </a:solidFill>
                <a:latin typeface="Bookman Old Style" panose="02050604050505020204" pitchFamily="18" charset="0"/>
              </a:rPr>
              <a:t/>
            </a:r>
            <a:br>
              <a:rPr lang="ru-RU" sz="3000" b="1" dirty="0" smtClean="0">
                <a:solidFill>
                  <a:srgbClr val="A50021"/>
                </a:solidFill>
                <a:latin typeface="Bookman Old Style" panose="02050604050505020204" pitchFamily="18" charset="0"/>
              </a:rPr>
            </a:br>
            <a:r>
              <a:rPr lang="ru-RU" sz="3000" b="1" dirty="0" smtClean="0">
                <a:solidFill>
                  <a:srgbClr val="A50021"/>
                </a:solidFill>
                <a:latin typeface="Bookman Old Style" panose="02050604050505020204" pitchFamily="18" charset="0"/>
              </a:rPr>
              <a:t/>
            </a:r>
            <a:br>
              <a:rPr lang="ru-RU" sz="3000" b="1" dirty="0" smtClean="0">
                <a:solidFill>
                  <a:srgbClr val="A50021"/>
                </a:solidFill>
                <a:latin typeface="Bookman Old Style" panose="02050604050505020204" pitchFamily="18" charset="0"/>
              </a:rPr>
            </a:br>
            <a:r>
              <a:rPr lang="ru-RU" sz="3000" b="1" dirty="0">
                <a:solidFill>
                  <a:srgbClr val="A50021"/>
                </a:solidFill>
                <a:latin typeface="Bookman Old Style" panose="02050604050505020204" pitchFamily="18" charset="0"/>
              </a:rPr>
              <a:t/>
            </a:r>
            <a:br>
              <a:rPr lang="ru-RU" sz="3000" b="1" dirty="0">
                <a:solidFill>
                  <a:srgbClr val="A50021"/>
                </a:solidFill>
                <a:latin typeface="Bookman Old Style" panose="02050604050505020204" pitchFamily="18" charset="0"/>
              </a:rPr>
            </a:br>
            <a:r>
              <a:rPr lang="ru-RU" sz="2400" b="1" dirty="0" err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4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допомогти</a:t>
            </a:r>
            <a:r>
              <a:rPr lang="ru-RU" sz="24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учням</a:t>
            </a:r>
            <a:r>
              <a:rPr lang="ru-RU" sz="24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легше</a:t>
            </a:r>
            <a:r>
              <a:rPr lang="ru-RU" sz="24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пройти  </a:t>
            </a:r>
            <a:r>
              <a:rPr lang="ru-RU" sz="2400" b="1" dirty="0" err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sz="24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сенсерно</a:t>
            </a:r>
            <a:r>
              <a:rPr lang="ru-RU" sz="24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b="1" dirty="0" err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моторної</a:t>
            </a:r>
            <a:r>
              <a:rPr lang="ru-RU" sz="24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інтеграції</a:t>
            </a:r>
            <a:r>
              <a:rPr lang="ru-RU" sz="24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школі</a:t>
            </a:r>
            <a:r>
              <a:rPr lang="ru-RU" sz="24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вчителям</a:t>
            </a:r>
            <a:r>
              <a:rPr lang="ru-RU" sz="24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та батькам </a:t>
            </a:r>
            <a:r>
              <a:rPr lang="ru-RU" sz="2400" b="1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важливо</a:t>
            </a:r>
            <a:r>
              <a:rPr lang="ru-RU" sz="24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знати:</a:t>
            </a:r>
            <a:endParaRPr lang="ru-RU" sz="24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276872"/>
            <a:ext cx="8229600" cy="1584176"/>
          </a:xfrm>
        </p:spPr>
        <p:txBody>
          <a:bodyPr>
            <a:normAutofit/>
          </a:bodyPr>
          <a:lstStyle/>
          <a:p>
            <a:r>
              <a:rPr lang="ru-RU" sz="2400" dirty="0"/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вікові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особливості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даної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вікової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ознаки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дезадаптації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індивідуальні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особливості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дітей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504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20180918_141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21" y="116632"/>
            <a:ext cx="8930075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134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7920880" cy="1143000"/>
          </a:xfrm>
        </p:spPr>
        <p:txBody>
          <a:bodyPr/>
          <a:lstStyle/>
          <a:p>
            <a:pPr algn="l"/>
            <a:r>
              <a:rPr lang="ru-RU" sz="2800" b="1" kern="0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Способи</a:t>
            </a:r>
            <a:r>
              <a:rPr lang="ru-RU" sz="2800" b="1" kern="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kern="0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засвоєння</a:t>
            </a:r>
            <a:r>
              <a:rPr lang="ru-RU" sz="2800" b="1" kern="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kern="0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дитиною</a:t>
            </a:r>
            <a:r>
              <a:rPr lang="ru-RU" sz="2800" b="1" kern="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kern="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сенсорного </a:t>
            </a:r>
            <a:r>
              <a:rPr lang="ru-RU" sz="2800" b="1" kern="0" dirty="0" err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досвіду</a:t>
            </a:r>
            <a:endParaRPr lang="ru-RU" dirty="0">
              <a:solidFill>
                <a:srgbClr val="A50021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9036496" cy="5139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sz="3100" b="1" kern="0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3100" b="1" kern="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kern="0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корекційно</a:t>
            </a:r>
            <a:r>
              <a:rPr lang="ru-RU" sz="3100" b="1" kern="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kern="0" dirty="0" err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спрямованого</a:t>
            </a:r>
            <a:r>
              <a:rPr lang="ru-RU" sz="3100" b="1" kern="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kern="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kern="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kern="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сенсорного </a:t>
            </a:r>
            <a:r>
              <a:rPr lang="ru-RU" sz="3100" b="1" kern="0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виховання</a:t>
            </a:r>
            <a:r>
              <a:rPr lang="ru-RU" sz="3100" b="1" kern="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kern="0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kern="0" dirty="0">
                <a:solidFill>
                  <a:srgbClr val="000000"/>
                </a:solidFill>
                <a:latin typeface="Arial"/>
              </a:rPr>
              <a:t/>
            </a:r>
            <a:br>
              <a:rPr lang="ru-RU" kern="0" dirty="0">
                <a:solidFill>
                  <a:srgbClr val="000000"/>
                </a:solidFill>
                <a:latin typeface="Arial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1268760"/>
            <a:ext cx="15039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kern="0" dirty="0" err="1" smtClean="0">
                <a:solidFill>
                  <a:srgbClr val="000000"/>
                </a:solidFill>
                <a:latin typeface="Arial"/>
              </a:rPr>
              <a:t>Загальні</a:t>
            </a:r>
            <a:endParaRPr lang="ru-RU" sz="2400" b="1" kern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49943" y="1302834"/>
            <a:ext cx="21323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kern="0" dirty="0" err="1" smtClean="0">
                <a:solidFill>
                  <a:srgbClr val="000000"/>
                </a:solidFill>
                <a:latin typeface="Arial"/>
              </a:rPr>
              <a:t>Специфічнні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702549"/>
            <a:ext cx="38884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uk-UA" b="1" kern="0" dirty="0">
                <a:solidFill>
                  <a:srgbClr val="000000"/>
                </a:solidFill>
                <a:latin typeface="Arial"/>
              </a:rPr>
              <a:t>Створення умов, що сприяють розвитку у </a:t>
            </a:r>
            <a:r>
              <a:rPr lang="uk-UA" b="1" kern="0" dirty="0" smtClean="0">
                <a:solidFill>
                  <a:srgbClr val="000000"/>
                </a:solidFill>
                <a:latin typeface="Arial"/>
              </a:rPr>
              <a:t>дітей широкого орієнтування у оточуючому їх предметному світі;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b="1" kern="0" dirty="0" smtClean="0">
                <a:solidFill>
                  <a:srgbClr val="000000"/>
                </a:solidFill>
                <a:latin typeface="Arial"/>
              </a:rPr>
              <a:t>Формування узагальнених способів обстеження предметів, їх властивостей та відношень;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b="1" kern="0" dirty="0" smtClean="0">
                <a:solidFill>
                  <a:srgbClr val="000000"/>
                </a:solidFill>
                <a:latin typeface="Arial"/>
              </a:rPr>
              <a:t>Засвоєння необхідної сенсорної бази;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b="1" kern="0" dirty="0" smtClean="0">
                <a:solidFill>
                  <a:srgbClr val="000000"/>
                </a:solidFill>
                <a:latin typeface="Arial"/>
              </a:rPr>
              <a:t>Своєчасне і правильне поєднання досвіду зі словом;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b="1" kern="0" dirty="0" smtClean="0">
                <a:solidFill>
                  <a:srgbClr val="000000"/>
                </a:solidFill>
                <a:latin typeface="Arial"/>
              </a:rPr>
              <a:t>Формування плану уявлень.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355974" y="1988840"/>
            <a:ext cx="45365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uk-UA" b="1" kern="0" dirty="0" smtClean="0">
                <a:solidFill>
                  <a:srgbClr val="000000"/>
                </a:solidFill>
                <a:latin typeface="Arial"/>
              </a:rPr>
              <a:t>Забезпечення раннього початку розвитку сприймання;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b="1" kern="0" dirty="0" smtClean="0">
                <a:solidFill>
                  <a:srgbClr val="000000"/>
                </a:solidFill>
                <a:latin typeface="Arial"/>
              </a:rPr>
              <a:t>Прискорення темпу сенсорного розвитку, його інтенсифікація;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b="1" kern="0" dirty="0" smtClean="0">
                <a:solidFill>
                  <a:srgbClr val="000000"/>
                </a:solidFill>
                <a:latin typeface="Arial"/>
              </a:rPr>
              <a:t>Подолання недоліків у сенсорному розвитку.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601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48072"/>
          </a:xfrm>
        </p:spPr>
        <p:txBody>
          <a:bodyPr>
            <a:normAutofit/>
          </a:bodyPr>
          <a:lstStyle/>
          <a:p>
            <a:r>
              <a:rPr lang="uk-UA" sz="2800" b="1" dirty="0" smtClean="0"/>
              <a:t>Форми роботи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48680"/>
            <a:ext cx="8352928" cy="5544616"/>
          </a:xfrm>
        </p:spPr>
        <p:txBody>
          <a:bodyPr/>
          <a:lstStyle/>
          <a:p>
            <a:r>
              <a:rPr lang="uk-UA" dirty="0"/>
              <a:t>Р</a:t>
            </a:r>
            <a:r>
              <a:rPr lang="uk-UA" dirty="0" smtClean="0"/>
              <a:t>обота с пісочницею з емоційною сферою</a:t>
            </a:r>
          </a:p>
          <a:p>
            <a:r>
              <a:rPr lang="uk-UA" dirty="0" smtClean="0"/>
              <a:t>сухий</a:t>
            </a:r>
          </a:p>
          <a:p>
            <a:r>
              <a:rPr lang="uk-UA" dirty="0" smtClean="0"/>
              <a:t>мокрий</a:t>
            </a:r>
          </a:p>
          <a:p>
            <a:r>
              <a:rPr lang="uk-UA" dirty="0" smtClean="0"/>
              <a:t> піскова анімація</a:t>
            </a:r>
          </a:p>
          <a:p>
            <a:r>
              <a:rPr lang="uk-UA" dirty="0" smtClean="0"/>
              <a:t>пісковий </a:t>
            </a:r>
            <a:r>
              <a:rPr lang="uk-UA" dirty="0" err="1" smtClean="0"/>
              <a:t>візаж</a:t>
            </a:r>
            <a:r>
              <a:rPr lang="uk-UA" dirty="0" smtClean="0"/>
              <a:t> (аплікація)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198" y="4007362"/>
            <a:ext cx="2894813" cy="2170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652120" y="1628800"/>
            <a:ext cx="3264363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817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b="1" dirty="0"/>
              <a:t>Робота з </a:t>
            </a:r>
            <a:r>
              <a:rPr lang="ru-RU" b="1" dirty="0" err="1"/>
              <a:t>наліпками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099" name="Picture 3" descr="C:\Users\Администратор\Desktop\20180918_1420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4234"/>
            <a:ext cx="1989522" cy="265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52265" y="3795225"/>
            <a:ext cx="2830045" cy="2122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 descr="C:\Users\Администратор\Desktop\20180918_14185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836711"/>
            <a:ext cx="3345557" cy="2511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21046">
            <a:off x="5880998" y="1401612"/>
            <a:ext cx="2831285" cy="2123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C:\Users\Администратор\Desktop\20180918_14182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90298">
            <a:off x="5857204" y="3566692"/>
            <a:ext cx="2419598" cy="322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2140"/>
            <a:ext cx="2882950" cy="335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 descr="C:\Users\Администратор\Desktop\20180919_17514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17531" y="3866876"/>
            <a:ext cx="2770855" cy="2078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48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772816"/>
            <a:ext cx="7797552" cy="1786210"/>
          </a:xfrm>
        </p:spPr>
        <p:txBody>
          <a:bodyPr>
            <a:normAutofit/>
          </a:bodyPr>
          <a:lstStyle/>
          <a:p>
            <a:pPr algn="l"/>
            <a:r>
              <a:rPr lang="uk-UA" sz="2800" b="1" dirty="0" smtClean="0"/>
              <a:t>Робота з кінетичним кольоровим піском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58835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95373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248</Words>
  <Application>Microsoft Office PowerPoint</Application>
  <PresentationFormat>Экран (4:3)</PresentationFormat>
  <Paragraphs>45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 Інноваційні форми роботи з сенсорної інтеграції дітей, що мають інтелектуальні порушення </vt:lpstr>
      <vt:lpstr>Ключові аспекти:</vt:lpstr>
      <vt:lpstr>     Щоб допомогти учням легше пройти  період сенсерно – моторної інтеграції в школі, вчителям та батькам важливо знати:</vt:lpstr>
      <vt:lpstr>Презентация PowerPoint</vt:lpstr>
      <vt:lpstr>Способи засвоєння дитиною сенсорного досвіду</vt:lpstr>
      <vt:lpstr>Завдання корекційно спрямованого  сенсорного виховання дітей </vt:lpstr>
      <vt:lpstr>Форми роботи</vt:lpstr>
      <vt:lpstr> Робота з наліпками </vt:lpstr>
      <vt:lpstr>Робота з кінетичним кольоровим піском</vt:lpstr>
      <vt:lpstr>Робота з поетками</vt:lpstr>
      <vt:lpstr>Що нам дає використання альтернативних або іноваційних форм у сенсорній інтеграції:</vt:lpstr>
      <vt:lpstr>Презентация PowerPoint</vt:lpstr>
      <vt:lpstr>Презентация PowerPoint</vt:lpstr>
      <vt:lpstr>Презентация PowerPoint</vt:lpstr>
      <vt:lpstr>Презентация PowerPoint</vt:lpstr>
      <vt:lpstr>Висновки: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BEST</cp:lastModifiedBy>
  <cp:revision>67</cp:revision>
  <cp:lastPrinted>2018-09-19T14:32:36Z</cp:lastPrinted>
  <dcterms:created xsi:type="dcterms:W3CDTF">2014-07-18T16:23:18Z</dcterms:created>
  <dcterms:modified xsi:type="dcterms:W3CDTF">2018-09-19T16:45:53Z</dcterms:modified>
</cp:coreProperties>
</file>